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6"/>
  </p:notesMasterIdLst>
  <p:sldIdLst>
    <p:sldId id="258" r:id="rId3"/>
    <p:sldId id="353" r:id="rId4"/>
    <p:sldId id="395" r:id="rId5"/>
    <p:sldId id="392" r:id="rId6"/>
    <p:sldId id="396" r:id="rId7"/>
    <p:sldId id="394" r:id="rId8"/>
    <p:sldId id="390" r:id="rId9"/>
    <p:sldId id="391" r:id="rId10"/>
    <p:sldId id="362" r:id="rId11"/>
    <p:sldId id="385" r:id="rId12"/>
    <p:sldId id="386" r:id="rId13"/>
    <p:sldId id="389" r:id="rId14"/>
    <p:sldId id="314" r:id="rId15"/>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279">
          <p15:clr>
            <a:srgbClr val="A4A3A4"/>
          </p15:clr>
        </p15:guide>
        <p15:guide id="2" orient="horz" pos="306">
          <p15:clr>
            <a:srgbClr val="A4A3A4"/>
          </p15:clr>
        </p15:guide>
        <p15:guide id="3" orient="horz" pos="565">
          <p15:clr>
            <a:srgbClr val="A4A3A4"/>
          </p15:clr>
        </p15:guide>
        <p15:guide id="4" orient="horz" pos="2193">
          <p15:clr>
            <a:srgbClr val="A4A3A4"/>
          </p15:clr>
        </p15:guide>
        <p15:guide id="5" orient="horz" pos="1611">
          <p15:clr>
            <a:srgbClr val="A4A3A4"/>
          </p15:clr>
        </p15:guide>
        <p15:guide id="6" pos="5607">
          <p15:clr>
            <a:srgbClr val="A4A3A4"/>
          </p15:clr>
        </p15:guide>
        <p15:guide id="7" pos="290">
          <p15:clr>
            <a:srgbClr val="A4A3A4"/>
          </p15:clr>
        </p15:guide>
        <p15:guide id="8" pos="1979">
          <p15:clr>
            <a:srgbClr val="A4A3A4"/>
          </p15:clr>
        </p15:guide>
        <p15:guide id="9" pos="3781">
          <p15:clr>
            <a:srgbClr val="A4A3A4"/>
          </p15:clr>
        </p15:guide>
        <p15:guide id="10" pos="2092">
          <p15:clr>
            <a:srgbClr val="A4A3A4"/>
          </p15:clr>
        </p15:guide>
        <p15:guide id="11" pos="3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25"/>
    <p:restoredTop sz="95433" autoAdjust="0"/>
  </p:normalViewPr>
  <p:slideViewPr>
    <p:cSldViewPr>
      <p:cViewPr>
        <p:scale>
          <a:sx n="80" d="100"/>
          <a:sy n="80" d="100"/>
        </p:scale>
        <p:origin x="1448" y="106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8/10/16</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Effort not prior knowledge – It’s not about what you know now,</a:t>
            </a:r>
            <a:r>
              <a:rPr lang="en-US" baseline="0" dirty="0" smtClean="0"/>
              <a:t> it’s about what you put into the course</a:t>
            </a:r>
          </a:p>
          <a:p>
            <a:endParaRPr lang="en-US" dirty="0" smtClean="0"/>
          </a:p>
          <a:p>
            <a:r>
              <a:rPr lang="en-US" dirty="0" smtClean="0"/>
              <a:t>Ask questions – Default</a:t>
            </a:r>
            <a:r>
              <a:rPr lang="en-US" baseline="0" dirty="0" smtClean="0"/>
              <a:t> to asking questions – helps with your understanding and helps us to know how you are doing</a:t>
            </a:r>
          </a:p>
          <a:p>
            <a:endParaRPr lang="en-US" baseline="0" dirty="0" smtClean="0"/>
          </a:p>
          <a:p>
            <a:r>
              <a:rPr lang="en-US" baseline="0" dirty="0" smtClean="0"/>
              <a:t>Communicate what you’ve learned – Blog about class</a:t>
            </a:r>
            <a:r>
              <a:rPr lang="en-US" baseline="0" smtClean="0"/>
              <a:t>, share it with others </a:t>
            </a:r>
            <a:r>
              <a:rPr lang="en-US" baseline="0" dirty="0" smtClean="0"/>
              <a:t>– will definitely deepen your knowledge</a:t>
            </a:r>
          </a:p>
          <a:p>
            <a:endParaRPr lang="en-US" baseline="0" dirty="0" smtClean="0"/>
          </a:p>
          <a:p>
            <a:r>
              <a:rPr lang="en-US" baseline="0" dirty="0" smtClean="0"/>
              <a:t>Help your classmates – We are all teachers and we are all learners – don’t be shy</a:t>
            </a:r>
          </a:p>
          <a:p>
            <a:endParaRPr lang="en-US" baseline="0" dirty="0" smtClean="0"/>
          </a:p>
          <a:p>
            <a:r>
              <a:rPr lang="en-US" baseline="0" dirty="0" smtClean="0"/>
              <a:t>Be patient with yourself – It’s okay if you don’t understand some of the </a:t>
            </a:r>
            <a:r>
              <a:rPr lang="en-US" baseline="0" smtClean="0"/>
              <a:t>course material – </a:t>
            </a:r>
            <a:r>
              <a:rPr lang="en-US" baseline="0" dirty="0" smtClean="0"/>
              <a:t>there is a lot of material and the complexity can be quite high – focus on learning as much as you can – we want to equip you with enough knowledge that you can learn independently both during and after </a:t>
            </a:r>
            <a:r>
              <a:rPr lang="en-US" baseline="0" smtClean="0"/>
              <a:t>this course</a:t>
            </a:r>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27074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233665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31709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0357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70604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a:t>
            </a:r>
            <a:r>
              <a:rPr lang="en-US" baseline="0" smtClean="0"/>
              <a:t>be successful – we are going to be checking in with you (one-on-one) throughout the course and getting your feedback</a:t>
            </a:r>
            <a:endParaRPr lang="en-US" baseline="0" dirty="0" smtClean="0"/>
          </a:p>
          <a:p>
            <a:endParaRPr lang="en-US" baseline="0" dirty="0" smtClean="0"/>
          </a:p>
          <a:p>
            <a:r>
              <a:rPr lang="en-US" baseline="0" smtClean="0"/>
              <a:t>Success </a:t>
            </a:r>
            <a:r>
              <a:rPr lang="en-US" baseline="0" dirty="0" smtClean="0"/>
              <a:t>is not a grade – Success in this course is not about grades (we don’t give out grades) or about how you do compared to your classmates, it’s about achieving your goal and helping you to get where you want </a:t>
            </a:r>
            <a:r>
              <a:rPr lang="en-US" baseline="0" smtClean="0"/>
              <a:t>to be</a:t>
            </a:r>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Application-based </a:t>
            </a:r>
            <a:r>
              <a:rPr lang="en-US" baseline="0" smtClean="0"/>
              <a:t>approach </a:t>
            </a:r>
            <a:r>
              <a:rPr lang="en-US" baseline="0" dirty="0" smtClean="0"/>
              <a:t>– We will be teaching you a combination of theory and practical implementation and having you practice things as much as possible – our goal is that you can effectively use these tools to do data science – data science means implementation, not just ideas</a:t>
            </a:r>
          </a:p>
          <a:p>
            <a:endParaRPr lang="en-US" baseline="0" dirty="0" smtClean="0"/>
          </a:p>
          <a:p>
            <a:r>
              <a:rPr lang="en-US" baseline="0" dirty="0" smtClean="0"/>
              <a:t>Understand key principles – We want you to understand the principles behind the methods </a:t>
            </a:r>
            <a:r>
              <a:rPr lang="en-US" baseline="0" smtClean="0"/>
              <a:t>and algorithms – “black box” </a:t>
            </a:r>
            <a:r>
              <a:rPr lang="en-US" baseline="0" dirty="0" smtClean="0"/>
              <a:t>data science will only get you so far – understanding what you’re doing and why will get you much further</a:t>
            </a:r>
          </a:p>
          <a:p>
            <a:endParaRPr lang="en-US" dirty="0" smtClean="0"/>
          </a:p>
          <a:p>
            <a:r>
              <a:rPr lang="en-US" smtClean="0"/>
              <a:t>Balance </a:t>
            </a:r>
            <a:r>
              <a:rPr lang="en-US" dirty="0" smtClean="0"/>
              <a:t>depth with breadth </a:t>
            </a:r>
            <a:r>
              <a:rPr lang="en-US" smtClean="0"/>
              <a:t>– We </a:t>
            </a:r>
            <a:r>
              <a:rPr lang="en-US" baseline="0" smtClean="0"/>
              <a:t>want </a:t>
            </a:r>
            <a:r>
              <a:rPr lang="en-US" baseline="0" dirty="0" smtClean="0"/>
              <a:t>you to know enough depth that you understand what you are doing, but not so much that we exclude crucial topics – we will try to accommodate your interests if you want to learn something we’re not planning on teaching</a:t>
            </a:r>
          </a:p>
          <a:p>
            <a:endParaRPr lang="en-US" baseline="0" dirty="0" smtClean="0"/>
          </a:p>
          <a:p>
            <a:r>
              <a:rPr lang="en-US" baseline="0" dirty="0" smtClean="0"/>
              <a:t>Course project – We are going to focus on the project from the start because that is where a lot of learning will occur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1333500"/>
            <a:ext cx="8469313" cy="2627312"/>
          </a:xfrm>
        </p:spPr>
        <p:txBody>
          <a:bodyPr/>
          <a:lstStyle/>
          <a:p>
            <a:pPr>
              <a:defRPr/>
            </a:pPr>
            <a:r>
              <a:rPr lang="en-US" sz="9000" dirty="0" smtClean="0"/>
              <a:t/>
            </a:r>
            <a:br>
              <a:rPr lang="en-US" sz="9000" dirty="0" smtClean="0"/>
            </a:br>
            <a:r>
              <a:rPr lang="en-US" sz="9000" dirty="0" smtClean="0"/>
              <a:t>Data Science</a:t>
            </a:r>
            <a:br>
              <a:rPr lang="en-US" sz="9000" dirty="0" smtClean="0"/>
            </a:br>
            <a:r>
              <a:rPr lang="en-US" sz="6000" dirty="0" smtClean="0"/>
              <a:t>Course Overview</a:t>
            </a:r>
            <a:endParaRPr lang="en-US" sz="60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Content Philosophy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5" name="Rectangle 4"/>
          <p:cNvSpPr/>
          <p:nvPr/>
        </p:nvSpPr>
        <p:spPr>
          <a:xfrm>
            <a:off x="1100137" y="1257300"/>
            <a:ext cx="6858000" cy="2246769"/>
          </a:xfrm>
          <a:prstGeom prst="rect">
            <a:avLst/>
          </a:prstGeom>
        </p:spPr>
        <p:txBody>
          <a:bodyPr wrap="square">
            <a:spAutoFit/>
          </a:bodyPr>
          <a:lstStyle/>
          <a:p>
            <a:pPr marL="285750" indent="-285750" algn="l">
              <a:buFont typeface="Arial"/>
              <a:buChar char="•"/>
            </a:pPr>
            <a:r>
              <a:rPr lang="en-US" sz="2000" smtClean="0"/>
              <a:t>Application-based approach</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Understand key principles</a:t>
            </a:r>
          </a:p>
          <a:p>
            <a:pPr marL="285750" indent="-285750" algn="l">
              <a:buFont typeface="Arial"/>
              <a:buChar char="•"/>
            </a:pPr>
            <a:endParaRPr lang="en-US" sz="2000" dirty="0"/>
          </a:p>
          <a:p>
            <a:pPr marL="285750" indent="-285750" algn="l">
              <a:buFont typeface="Arial"/>
              <a:buChar char="•"/>
            </a:pPr>
            <a:r>
              <a:rPr lang="en-US" sz="2000" dirty="0" smtClean="0"/>
              <a:t>Balance depth with breadth</a:t>
            </a:r>
          </a:p>
          <a:p>
            <a:pPr marL="285750" indent="-285750" algn="l">
              <a:buFont typeface="Arial"/>
              <a:buChar char="•"/>
            </a:pPr>
            <a:endParaRPr lang="en-US" sz="2000" dirty="0"/>
          </a:p>
          <a:p>
            <a:pPr marL="285750" indent="-285750" algn="l">
              <a:buFont typeface="Arial"/>
              <a:buChar char="•"/>
            </a:pPr>
            <a:r>
              <a:rPr lang="en-US" sz="2000" dirty="0" smtClean="0"/>
              <a:t>Course project</a:t>
            </a:r>
          </a:p>
        </p:txBody>
      </p:sp>
    </p:spTree>
    <p:extLst>
      <p:ext uri="{BB962C8B-B14F-4D97-AF65-F5344CB8AC3E}">
        <p14:creationId xmlns:p14="http://schemas.microsoft.com/office/powerpoint/2010/main" val="349899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to Succeed</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1100137" y="1257300"/>
            <a:ext cx="6858000" cy="2862322"/>
          </a:xfrm>
          <a:prstGeom prst="rect">
            <a:avLst/>
          </a:prstGeom>
        </p:spPr>
        <p:txBody>
          <a:bodyPr wrap="square">
            <a:spAutoFit/>
          </a:bodyPr>
          <a:lstStyle/>
          <a:p>
            <a:pPr marL="285750" indent="-285750" algn="l">
              <a:buFont typeface="Arial"/>
              <a:buChar char="•"/>
            </a:pPr>
            <a:r>
              <a:rPr lang="en-US" sz="2000" dirty="0" smtClean="0"/>
              <a:t>Effort </a:t>
            </a:r>
            <a:r>
              <a:rPr lang="en-US" sz="2000" dirty="0" smtClean="0"/>
              <a:t>&gt; prior </a:t>
            </a:r>
            <a:r>
              <a:rPr lang="en-US" sz="2000" dirty="0" smtClean="0"/>
              <a:t>knowledge</a:t>
            </a:r>
          </a:p>
          <a:p>
            <a:pPr marL="285750" indent="-285750" algn="l">
              <a:buFont typeface="Arial"/>
              <a:buChar char="•"/>
            </a:pPr>
            <a:endParaRPr lang="en-US" sz="2000" dirty="0"/>
          </a:p>
          <a:p>
            <a:pPr marL="285750" indent="-285750" algn="l">
              <a:buFont typeface="Arial"/>
              <a:buChar char="•"/>
            </a:pPr>
            <a:r>
              <a:rPr lang="en-US" sz="2000" dirty="0" smtClean="0"/>
              <a:t>Ask questions</a:t>
            </a:r>
          </a:p>
          <a:p>
            <a:pPr marL="285750" indent="-285750" algn="l">
              <a:buFont typeface="Arial"/>
              <a:buChar char="•"/>
            </a:pPr>
            <a:endParaRPr lang="en-US" sz="2000" dirty="0"/>
          </a:p>
          <a:p>
            <a:pPr marL="285750" indent="-285750" algn="l">
              <a:buFont typeface="Arial"/>
              <a:buChar char="•"/>
            </a:pPr>
            <a:r>
              <a:rPr lang="en-US" sz="2000" dirty="0" smtClean="0"/>
              <a:t>Communicate what you’ve learned</a:t>
            </a:r>
          </a:p>
          <a:p>
            <a:pPr marL="285750" indent="-285750" algn="l">
              <a:buFont typeface="Arial"/>
              <a:buChar char="•"/>
            </a:pPr>
            <a:endParaRPr lang="en-US" sz="2000" dirty="0"/>
          </a:p>
          <a:p>
            <a:pPr marL="285750" indent="-285750" algn="l">
              <a:buFont typeface="Arial"/>
              <a:buChar char="•"/>
            </a:pPr>
            <a:r>
              <a:rPr lang="en-US" sz="2000" dirty="0" smtClean="0"/>
              <a:t>Help your classmates</a:t>
            </a:r>
          </a:p>
          <a:p>
            <a:pPr marL="285750" indent="-285750" algn="l">
              <a:buFont typeface="Arial"/>
              <a:buChar char="•"/>
            </a:pPr>
            <a:endParaRPr lang="en-US" sz="2000" dirty="0"/>
          </a:p>
          <a:p>
            <a:pPr marL="285750" indent="-285750" algn="l">
              <a:buFont typeface="Arial"/>
              <a:buChar char="•"/>
            </a:pPr>
            <a:r>
              <a:rPr lang="en-US" sz="2000" dirty="0" smtClean="0"/>
              <a:t>Be patient with </a:t>
            </a:r>
            <a:r>
              <a:rPr lang="en-US" sz="2000" dirty="0" smtClean="0"/>
              <a:t>others and yourself</a:t>
            </a:r>
            <a:endParaRPr lang="en-US" sz="2000" dirty="0" smtClean="0"/>
          </a:p>
        </p:txBody>
      </p:sp>
    </p:spTree>
    <p:extLst>
      <p:ext uri="{BB962C8B-B14F-4D97-AF65-F5344CB8AC3E}">
        <p14:creationId xmlns:p14="http://schemas.microsoft.com/office/powerpoint/2010/main" val="3679753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Typical Class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5" name="Rectangle 4"/>
          <p:cNvSpPr/>
          <p:nvPr/>
        </p:nvSpPr>
        <p:spPr>
          <a:xfrm>
            <a:off x="1100137" y="1257300"/>
            <a:ext cx="6858000" cy="2246769"/>
          </a:xfrm>
          <a:prstGeom prst="rect">
            <a:avLst/>
          </a:prstGeom>
        </p:spPr>
        <p:txBody>
          <a:bodyPr wrap="square">
            <a:spAutoFit/>
          </a:bodyPr>
          <a:lstStyle/>
          <a:p>
            <a:pPr marL="285750" indent="-285750" algn="l">
              <a:buFont typeface="Arial"/>
              <a:buChar char="•"/>
            </a:pPr>
            <a:r>
              <a:rPr lang="en-US" sz="2000" dirty="0" smtClean="0"/>
              <a:t>Theory discussions</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Code-</a:t>
            </a:r>
            <a:r>
              <a:rPr lang="en-US" sz="2000" dirty="0" err="1" smtClean="0"/>
              <a:t>alongs</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In class labs</a:t>
            </a: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Discussion of homework and readings</a:t>
            </a:r>
          </a:p>
        </p:txBody>
      </p:sp>
    </p:spTree>
    <p:extLst>
      <p:ext uri="{BB962C8B-B14F-4D97-AF65-F5344CB8AC3E}">
        <p14:creationId xmlns:p14="http://schemas.microsoft.com/office/powerpoint/2010/main" val="3174620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7" y="3238500"/>
            <a:ext cx="8426450" cy="1055687"/>
          </a:xfrm>
        </p:spPr>
        <p:txBody>
          <a:bodyPr/>
          <a:lstStyle/>
          <a:p>
            <a:pPr>
              <a:defRPr/>
            </a:pPr>
            <a:r>
              <a:rPr lang="en-US" dirty="0" smtClean="0"/>
              <a:t>Questions?</a:t>
            </a:r>
            <a:endParaRPr lang="en-US" sz="2000" dirty="0">
              <a:latin typeface="+mn-lt"/>
            </a:endParaRPr>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COURSE OVERVIEW</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63630842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42913" y="1066800"/>
            <a:ext cx="8429625" cy="36957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10000"/>
              </a:lnSpc>
              <a:spcBef>
                <a:spcPts val="1200"/>
              </a:spcBef>
              <a:spcAft>
                <a:spcPts val="1200"/>
              </a:spcAft>
              <a:defRPr/>
            </a:pPr>
            <a:r>
              <a:rPr lang="en-US" sz="3000" dirty="0" smtClean="0">
                <a:latin typeface="PFDinTextCompPro-Bold" charset="0"/>
                <a:ea typeface="ヒラギノ角ゴ ProN W6" charset="0"/>
                <a:cs typeface="ヒラギノ角ゴ ProN W6" charset="0"/>
              </a:rPr>
              <a:t>0. 	Meet Your Instructors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Instructor Philosophy</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Content Philosophy</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How to Succeed</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IV. 	Typical Class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 	Logistics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VI. 	Questions?</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31818877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SINAN OZDEMIR</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C</a:t>
            </a:r>
            <a:r>
              <a:rPr lang="en-US" sz="3200" b="0" cap="none" dirty="0" smtClean="0">
                <a:latin typeface="PFDinTextCompPro-Bold" panose="02000806000000020004" pitchFamily="2" charset="0"/>
                <a:ea typeface="ヒラギノ角ゴ ProN W6" charset="0"/>
                <a:cs typeface="ヒラギノ角ゴ ProN W6" charset="0"/>
              </a:rPr>
              <a:t>urrent</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F</a:t>
            </a:r>
            <a:r>
              <a:rPr lang="en-US" sz="3200" b="0" cap="none" dirty="0" smtClean="0">
                <a:latin typeface="PFDinTextCompPro-Bold" panose="02000806000000020004" pitchFamily="2" charset="0"/>
                <a:ea typeface="ヒラギノ角ゴ ProN W6" charset="0"/>
                <a:cs typeface="ヒラギノ角ゴ ProN W6" charset="0"/>
              </a:rPr>
              <a:t>OUNDER of Legion Analytics</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PROFESSOR, Johns Hopkins University</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851" y="1104900"/>
            <a:ext cx="2865437" cy="2865437"/>
          </a:xfrm>
          <a:prstGeom prst="rect">
            <a:avLst/>
          </a:prstGeom>
        </p:spPr>
      </p:pic>
    </p:spTree>
    <p:extLst>
      <p:ext uri="{BB962C8B-B14F-4D97-AF65-F5344CB8AC3E}">
        <p14:creationId xmlns:p14="http://schemas.microsoft.com/office/powerpoint/2010/main" val="22155844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Vanessa </a:t>
            </a:r>
            <a:r>
              <a:rPr lang="en-US" sz="6000" b="0" cap="none" dirty="0" err="1" smtClean="0">
                <a:latin typeface="PFDinTextCompPro-Bold" panose="02000806000000020004" pitchFamily="2" charset="0"/>
                <a:ea typeface="ヒラギノ角ゴ ProN W6" charset="0"/>
                <a:cs typeface="ヒラギノ角ゴ ProN W6" charset="0"/>
              </a:rPr>
              <a:t>Ohta</a:t>
            </a: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6000" dirty="0">
                <a:solidFill>
                  <a:srgbClr val="434247"/>
                </a:solidFill>
                <a:latin typeface="HelveticaNeue" charset="0"/>
              </a:rPr>
              <a:t/>
            </a:r>
            <a:br>
              <a:rPr lang="en-US" sz="6000" dirty="0">
                <a:solidFill>
                  <a:srgbClr val="434247"/>
                </a:solidFill>
                <a:latin typeface="HelveticaNeue" charset="0"/>
              </a:rPr>
            </a:b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3200" b="0" cap="none" dirty="0">
                <a:latin typeface="PFDinTextCompPro-Bold" panose="02000806000000020004" pitchFamily="2" charset="0"/>
                <a:ea typeface="ヒラギノ角ゴ ProN W6" charset="0"/>
                <a:cs typeface="ヒラギノ角ゴ ProN W6" charset="0"/>
              </a:rPr>
              <a:t>C</a:t>
            </a:r>
            <a:r>
              <a:rPr lang="en-US" sz="3200" b="0" cap="none" dirty="0" smtClean="0">
                <a:latin typeface="PFDinTextCompPro-Bold" panose="02000806000000020004" pitchFamily="2" charset="0"/>
                <a:ea typeface="ヒラギノ角ゴ ProN W6" charset="0"/>
                <a:cs typeface="ヒラギノ角ゴ ProN W6" charset="0"/>
              </a:rPr>
              <a:t>urrent</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Program Manager at GA</a:t>
            </a:r>
            <a:r>
              <a:rPr lang="en-US" sz="3200" dirty="0"/>
              <a:t/>
            </a:r>
            <a:br>
              <a:rPr lang="en-US" sz="3200" dirty="0"/>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4</a:t>
            </a:fld>
            <a:endParaRPr lang="en-US"/>
          </a:p>
        </p:txBody>
      </p:sp>
      <p:pic>
        <p:nvPicPr>
          <p:cNvPr id="7" name="Picture 6"/>
          <p:cNvPicPr>
            <a:picLocks noChangeAspect="1"/>
          </p:cNvPicPr>
          <p:nvPr/>
        </p:nvPicPr>
        <p:blipFill>
          <a:blip r:embed="rId3"/>
          <a:stretch>
            <a:fillRect/>
          </a:stretch>
        </p:blipFill>
        <p:spPr>
          <a:xfrm>
            <a:off x="4262438" y="1181100"/>
            <a:ext cx="4514850" cy="3009900"/>
          </a:xfrm>
          <a:prstGeom prst="rect">
            <a:avLst/>
          </a:prstGeom>
        </p:spPr>
      </p:pic>
    </p:spTree>
    <p:extLst>
      <p:ext uri="{BB962C8B-B14F-4D97-AF65-F5344CB8AC3E}">
        <p14:creationId xmlns:p14="http://schemas.microsoft.com/office/powerpoint/2010/main" val="2787228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14337" y="372143"/>
            <a:ext cx="7129671" cy="304800"/>
          </a:xfrm>
        </p:spPr>
        <p:txBody>
          <a:bodyPr/>
          <a:lstStyle/>
          <a:p>
            <a:pPr>
              <a:lnSpc>
                <a:spcPct val="150000"/>
              </a:lnSpc>
            </a:pPr>
            <a:r>
              <a:rPr lang="en-US" sz="2400" dirty="0"/>
              <a:t>Bathrooms</a:t>
            </a:r>
            <a:endParaRPr lang="en-US" sz="2400" dirty="0"/>
          </a:p>
        </p:txBody>
      </p:sp>
      <p:pic>
        <p:nvPicPr>
          <p:cNvPr id="6" name="Content Placeholder 5"/>
          <p:cNvPicPr>
            <a:picLocks noGrp="1" noChangeAspect="1"/>
          </p:cNvPicPr>
          <p:nvPr>
            <p:ph sz="half" idx="12"/>
          </p:nvPr>
        </p:nvPicPr>
        <p:blipFill>
          <a:blip r:embed="rId2"/>
          <a:stretch>
            <a:fillRect/>
          </a:stretch>
        </p:blipFill>
        <p:spPr>
          <a:xfrm>
            <a:off x="77732" y="841375"/>
            <a:ext cx="7802879" cy="4876800"/>
          </a:xfrm>
        </p:spPr>
      </p:pic>
      <p:sp>
        <p:nvSpPr>
          <p:cNvPr id="5" name="Slide Number Placeholder 4"/>
          <p:cNvSpPr>
            <a:spLocks noGrp="1"/>
          </p:cNvSpPr>
          <p:nvPr>
            <p:ph type="sldNum" sz="quarter" idx="13"/>
          </p:nvPr>
        </p:nvSpPr>
        <p:spPr/>
        <p:txBody>
          <a:bodyPr/>
          <a:lstStyle/>
          <a:p>
            <a:pPr>
              <a:defRPr/>
            </a:pPr>
            <a:fld id="{BD34588A-CBAF-924B-A77D-DE72B91A9204}" type="slidenum">
              <a:rPr lang="en-US" smtClean="0"/>
              <a:pPr>
                <a:defRPr/>
              </a:pPr>
              <a:t>5</a:t>
            </a:fld>
            <a:endParaRPr lang="en-US" dirty="0"/>
          </a:p>
        </p:txBody>
      </p:sp>
    </p:spTree>
    <p:extLst>
      <p:ext uri="{BB962C8B-B14F-4D97-AF65-F5344CB8AC3E}">
        <p14:creationId xmlns:p14="http://schemas.microsoft.com/office/powerpoint/2010/main" val="18694701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Logistics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5" name="Rectangle 4"/>
          <p:cNvSpPr/>
          <p:nvPr/>
        </p:nvSpPr>
        <p:spPr>
          <a:xfrm>
            <a:off x="1100137" y="1257300"/>
            <a:ext cx="6858000" cy="3170099"/>
          </a:xfrm>
          <a:prstGeom prst="rect">
            <a:avLst/>
          </a:prstGeom>
        </p:spPr>
        <p:txBody>
          <a:bodyPr wrap="square">
            <a:spAutoFit/>
          </a:bodyPr>
          <a:lstStyle/>
          <a:p>
            <a:pPr marL="285750" indent="-285750" algn="l">
              <a:lnSpc>
                <a:spcPct val="150000"/>
              </a:lnSpc>
              <a:buFont typeface="Arial"/>
              <a:buChar char="•"/>
            </a:pPr>
            <a:r>
              <a:rPr lang="en-US" sz="2000" dirty="0" smtClean="0"/>
              <a:t>Parking</a:t>
            </a:r>
            <a:endParaRPr lang="en-US" sz="2000" dirty="0" smtClean="0"/>
          </a:p>
          <a:p>
            <a:pPr marL="285750" indent="-285750" algn="l">
              <a:lnSpc>
                <a:spcPct val="150000"/>
              </a:lnSpc>
              <a:buFont typeface="Arial"/>
              <a:buChar char="•"/>
            </a:pPr>
            <a:r>
              <a:rPr lang="en-US" sz="2000" dirty="0" smtClean="0"/>
              <a:t>Start </a:t>
            </a:r>
            <a:r>
              <a:rPr lang="en-US" sz="2000" dirty="0"/>
              <a:t>and end on </a:t>
            </a:r>
            <a:r>
              <a:rPr lang="en-US" sz="2000" dirty="0" smtClean="0"/>
              <a:t>time</a:t>
            </a:r>
            <a:endParaRPr lang="en-US" sz="2000" dirty="0"/>
          </a:p>
          <a:p>
            <a:pPr marL="285750" indent="-285750" algn="l">
              <a:lnSpc>
                <a:spcPct val="150000"/>
              </a:lnSpc>
              <a:buFont typeface="Arial"/>
              <a:buChar char="•"/>
            </a:pPr>
            <a:r>
              <a:rPr lang="en-US" sz="2000" dirty="0"/>
              <a:t>Missing </a:t>
            </a:r>
            <a:r>
              <a:rPr lang="en-US" sz="2000" dirty="0" smtClean="0"/>
              <a:t>class</a:t>
            </a:r>
            <a:endParaRPr lang="en-US" sz="2000" dirty="0"/>
          </a:p>
          <a:p>
            <a:pPr marL="285750" indent="-285750" algn="l">
              <a:lnSpc>
                <a:spcPct val="150000"/>
              </a:lnSpc>
              <a:buFont typeface="Arial"/>
              <a:buChar char="•"/>
            </a:pPr>
            <a:r>
              <a:rPr lang="en-US" sz="2000" dirty="0"/>
              <a:t>Slack instead of </a:t>
            </a:r>
            <a:r>
              <a:rPr lang="en-US" sz="2000" dirty="0" smtClean="0"/>
              <a:t>email</a:t>
            </a:r>
            <a:endParaRPr lang="en-US" sz="2000" dirty="0"/>
          </a:p>
          <a:p>
            <a:pPr marL="285750" indent="-285750" algn="l">
              <a:lnSpc>
                <a:spcPct val="150000"/>
              </a:lnSpc>
              <a:buFont typeface="Arial"/>
              <a:buChar char="•"/>
            </a:pPr>
            <a:r>
              <a:rPr lang="en-US" sz="2000" dirty="0"/>
              <a:t>Office </a:t>
            </a:r>
            <a:r>
              <a:rPr lang="en-US" sz="2000" dirty="0" smtClean="0"/>
              <a:t>hours</a:t>
            </a:r>
            <a:endParaRPr lang="en-US" sz="2000" dirty="0"/>
          </a:p>
          <a:p>
            <a:pPr marL="285750" indent="-285750" algn="l">
              <a:lnSpc>
                <a:spcPct val="150000"/>
              </a:lnSpc>
              <a:buFont typeface="Arial"/>
              <a:buChar char="•"/>
            </a:pPr>
            <a:r>
              <a:rPr lang="en-US" sz="2000" dirty="0" err="1"/>
              <a:t>GitHub</a:t>
            </a:r>
            <a:r>
              <a:rPr lang="en-US" sz="2000" dirty="0"/>
              <a:t> for course content and </a:t>
            </a:r>
            <a:r>
              <a:rPr lang="en-US" sz="2000" dirty="0" smtClean="0"/>
              <a:t>homework</a:t>
            </a:r>
            <a:endParaRPr lang="en-US" sz="2000" dirty="0"/>
          </a:p>
          <a:p>
            <a:pPr marL="285750" indent="-285750" algn="l">
              <a:buFont typeface="Arial"/>
              <a:buChar char="•"/>
            </a:pPr>
            <a:endParaRPr lang="en-US" sz="2000" dirty="0" smtClean="0"/>
          </a:p>
        </p:txBody>
      </p:sp>
    </p:spTree>
    <p:extLst>
      <p:ext uri="{BB962C8B-B14F-4D97-AF65-F5344CB8AC3E}">
        <p14:creationId xmlns:p14="http://schemas.microsoft.com/office/powerpoint/2010/main" val="1975960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err="1" smtClean="0">
                <a:latin typeface="PFDinTextCompPro-Bold" panose="02000806000000020004" pitchFamily="2" charset="0"/>
                <a:ea typeface="ヒラギノ角ゴ ProN W6" charset="0"/>
                <a:cs typeface="ヒラギノ角ゴ ProN W6" charset="0"/>
              </a:rPr>
              <a:t>Cari</a:t>
            </a:r>
            <a:r>
              <a:rPr lang="en-US" sz="6000" b="0" cap="none" dirty="0" smtClean="0">
                <a:latin typeface="PFDinTextCompPro-Bold" panose="02000806000000020004" pitchFamily="2" charset="0"/>
                <a:ea typeface="ヒラギノ角ゴ ProN W6" charset="0"/>
                <a:cs typeface="ヒラギノ角ゴ ProN W6" charset="0"/>
              </a:rPr>
              <a:t> </a:t>
            </a:r>
            <a:r>
              <a:rPr lang="en-US" sz="6000" b="0" cap="none" dirty="0" err="1" smtClean="0">
                <a:latin typeface="PFDinTextCompPro-Bold" panose="02000806000000020004" pitchFamily="2" charset="0"/>
                <a:ea typeface="ヒラギノ角ゴ ProN W6" charset="0"/>
                <a:cs typeface="ヒラギノ角ゴ ProN W6" charset="0"/>
              </a:rPr>
              <a:t>Levay</a:t>
            </a:r>
            <a:r>
              <a:rPr lang="en-US" sz="6000" b="0" cap="none" dirty="0" smtClean="0">
                <a:latin typeface="PFDinTextCompPro-Bold" panose="02000806000000020004" pitchFamily="2" charset="0"/>
                <a:ea typeface="ヒラギノ角ゴ ProN W6" charset="0"/>
                <a:cs typeface="ヒラギノ角ゴ ProN W6" charset="0"/>
              </a:rPr>
              <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a:latin typeface="PFDinTextCompPro-Bold" panose="02000806000000020004" pitchFamily="2" charset="0"/>
                <a:ea typeface="ヒラギノ角ゴ ProN W6" charset="0"/>
                <a:cs typeface="ヒラギノ角ゴ ProN W6" charset="0"/>
              </a:rPr>
              <a:t/>
            </a:r>
            <a:br>
              <a:rPr lang="en-US" sz="60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Current</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Senior Technical Recruiter at LinkedIn</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STUDENT, GA Data Science</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7</a:t>
            </a:fld>
            <a:endParaRPr lang="en-US"/>
          </a:p>
        </p:txBody>
      </p:sp>
      <p:pic>
        <p:nvPicPr>
          <p:cNvPr id="2" name="Picture 1"/>
          <p:cNvPicPr>
            <a:picLocks noChangeAspect="1"/>
          </p:cNvPicPr>
          <p:nvPr/>
        </p:nvPicPr>
        <p:blipFill>
          <a:blip r:embed="rId3"/>
          <a:stretch>
            <a:fillRect/>
          </a:stretch>
        </p:blipFill>
        <p:spPr>
          <a:xfrm>
            <a:off x="6415088" y="1181100"/>
            <a:ext cx="2489200" cy="2489200"/>
          </a:xfrm>
          <a:prstGeom prst="rect">
            <a:avLst/>
          </a:prstGeom>
        </p:spPr>
      </p:pic>
    </p:spTree>
    <p:extLst>
      <p:ext uri="{BB962C8B-B14F-4D97-AF65-F5344CB8AC3E}">
        <p14:creationId xmlns:p14="http://schemas.microsoft.com/office/powerpoint/2010/main" val="133057331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14337" y="1644283"/>
            <a:ext cx="8429625" cy="2959835"/>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3600"/>
              </a:lnSpc>
              <a:defRPr/>
            </a:pPr>
            <a:r>
              <a:rPr lang="en-US" sz="6000" b="0" cap="none" dirty="0" smtClean="0">
                <a:latin typeface="PFDinTextCompPro-Bold" panose="02000806000000020004" pitchFamily="2" charset="0"/>
                <a:ea typeface="ヒラギノ角ゴ ProN W6" charset="0"/>
                <a:cs typeface="ヒラギノ角ゴ ProN W6" charset="0"/>
              </a:rPr>
              <a:t>Peter Gao</a:t>
            </a:r>
            <a:br>
              <a:rPr lang="en-US" sz="6000" b="0" cap="none" dirty="0" smtClean="0">
                <a:latin typeface="PFDinTextCompPro-Bold" panose="02000806000000020004" pitchFamily="2" charset="0"/>
                <a:ea typeface="ヒラギノ角ゴ ProN W6" charset="0"/>
                <a:cs typeface="ヒラギノ角ゴ ProN W6" charset="0"/>
              </a:rPr>
            </a:br>
            <a:r>
              <a:rPr lang="en-US" sz="6000" b="0" cap="none" dirty="0">
                <a:latin typeface="PFDinTextCompPro-Bold" panose="02000806000000020004" pitchFamily="2" charset="0"/>
                <a:ea typeface="ヒラギノ角ゴ ProN W6" charset="0"/>
                <a:cs typeface="ヒラギノ角ゴ ProN W6" charset="0"/>
              </a:rPr>
              <a:t/>
            </a:r>
            <a:br>
              <a:rPr lang="en-US" sz="60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Current</a:t>
            </a:r>
            <a:r>
              <a:rPr lang="en-US" sz="3200" b="0" cap="none" dirty="0">
                <a:latin typeface="PFDinTextCompPro-Bold" panose="02000806000000020004" pitchFamily="2" charset="0"/>
                <a:ea typeface="ヒラギノ角ゴ ProN W6" charset="0"/>
                <a:cs typeface="ヒラギノ角ゴ ProN W6" charset="0"/>
              </a:rPr>
              <a:t/>
            </a:r>
            <a:br>
              <a:rPr lang="en-US" sz="3200" b="0" cap="none" dirty="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Data Science at LinkedIn</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Former</a:t>
            </a:r>
            <a:br>
              <a:rPr lang="en-US" sz="3200" b="0" cap="none" dirty="0" smtClean="0">
                <a:latin typeface="PFDinTextCompPro-Bold" panose="02000806000000020004" pitchFamily="2" charset="0"/>
                <a:ea typeface="ヒラギノ角ゴ ProN W6" charset="0"/>
                <a:cs typeface="ヒラギノ角ゴ ProN W6" charset="0"/>
              </a:rPr>
            </a:br>
            <a:r>
              <a:rPr lang="en-US" sz="3200" b="0" cap="none" dirty="0" smtClean="0">
                <a:latin typeface="PFDinTextCompPro-Bold" panose="02000806000000020004" pitchFamily="2" charset="0"/>
                <a:ea typeface="ヒラギノ角ゴ ProN W6" charset="0"/>
                <a:cs typeface="ヒラギノ角ゴ ProN W6" charset="0"/>
              </a:rPr>
              <a:t>STUDENT, GA Data Science</a:t>
            </a:r>
            <a:endParaRPr lang="en-US" sz="3200" b="0" cap="none" dirty="0">
              <a:latin typeface="+mn-lt"/>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MEET YOUR INSTRUCTORS</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8</a:t>
            </a:fld>
            <a:endParaRPr lang="en-US"/>
          </a:p>
        </p:txBody>
      </p:sp>
      <p:pic>
        <p:nvPicPr>
          <p:cNvPr id="3" name="Picture 2"/>
          <p:cNvPicPr>
            <a:picLocks noChangeAspect="1"/>
          </p:cNvPicPr>
          <p:nvPr/>
        </p:nvPicPr>
        <p:blipFill>
          <a:blip r:embed="rId3"/>
          <a:stretch>
            <a:fillRect/>
          </a:stretch>
        </p:blipFill>
        <p:spPr>
          <a:xfrm>
            <a:off x="6099509" y="1104900"/>
            <a:ext cx="2667000" cy="2667000"/>
          </a:xfrm>
          <a:prstGeom prst="rect">
            <a:avLst/>
          </a:prstGeom>
        </p:spPr>
      </p:pic>
    </p:spTree>
    <p:extLst>
      <p:ext uri="{BB962C8B-B14F-4D97-AF65-F5344CB8AC3E}">
        <p14:creationId xmlns:p14="http://schemas.microsoft.com/office/powerpoint/2010/main" val="68046699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Instructor Philosophy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1100137" y="1257300"/>
            <a:ext cx="6858000" cy="3170099"/>
          </a:xfrm>
          <a:prstGeom prst="rect">
            <a:avLst/>
          </a:prstGeom>
        </p:spPr>
        <p:txBody>
          <a:bodyPr wrap="square">
            <a:spAutoFit/>
          </a:bodyPr>
          <a:lstStyle/>
          <a:p>
            <a:pPr algn="l"/>
            <a:endParaRPr lang="en-US" sz="2000" dirty="0" smtClean="0"/>
          </a:p>
          <a:p>
            <a:pPr marL="285750" indent="-285750" algn="l">
              <a:buFont typeface="Arial"/>
              <a:buChar char="•"/>
            </a:pPr>
            <a:r>
              <a:rPr lang="en-US" sz="2000" dirty="0" smtClean="0"/>
              <a:t>Seek an optimal pace</a:t>
            </a:r>
          </a:p>
          <a:p>
            <a:pPr marL="285750" indent="-285750" algn="l">
              <a:buFont typeface="Arial"/>
              <a:buChar char="•"/>
            </a:pPr>
            <a:endParaRPr lang="en-US" sz="2000" dirty="0" smtClean="0"/>
          </a:p>
          <a:p>
            <a:pPr marL="285750" indent="-285750" algn="l">
              <a:buFont typeface="Arial"/>
              <a:buChar char="•"/>
            </a:pPr>
            <a:endParaRPr lang="en-US" sz="2000" dirty="0"/>
          </a:p>
          <a:p>
            <a:pPr marL="285750" indent="-285750" algn="l">
              <a:buFont typeface="Arial"/>
              <a:buChar char="•"/>
            </a:pPr>
            <a:r>
              <a:rPr lang="en-US" sz="2000" dirty="0" smtClean="0"/>
              <a:t>Communicate early and often</a:t>
            </a:r>
          </a:p>
          <a:p>
            <a:pPr algn="l"/>
            <a:endParaRPr lang="en-US" sz="2000" dirty="0" smtClean="0"/>
          </a:p>
          <a:p>
            <a:pPr algn="l"/>
            <a:endParaRPr lang="en-US" sz="2000" dirty="0"/>
          </a:p>
          <a:p>
            <a:pPr marL="285750" indent="-285750" algn="l">
              <a:buFont typeface="Arial"/>
              <a:buChar char="•"/>
            </a:pPr>
            <a:r>
              <a:rPr lang="en-US" sz="2000" dirty="0" smtClean="0"/>
              <a:t>Success is not a </a:t>
            </a:r>
            <a:r>
              <a:rPr lang="en-US" sz="2000" dirty="0" smtClean="0"/>
              <a:t>grade</a:t>
            </a:r>
          </a:p>
          <a:p>
            <a:pPr marL="285750" indent="-285750" algn="l">
              <a:buFont typeface="Arial"/>
              <a:buChar char="•"/>
            </a:pPr>
            <a:endParaRPr lang="en-US" sz="2000" dirty="0" smtClean="0"/>
          </a:p>
          <a:p>
            <a:pPr marL="285750" indent="-285750" algn="l">
              <a:buFont typeface="Arial"/>
              <a:buChar char="•"/>
            </a:pPr>
            <a:r>
              <a:rPr lang="en-US" sz="2000" dirty="0" smtClean="0"/>
              <a:t>Teach how to learn</a:t>
            </a:r>
            <a:endParaRPr lang="en-US" sz="2000" dirty="0" smtClean="0"/>
          </a:p>
        </p:txBody>
      </p:sp>
    </p:spTree>
    <p:extLst>
      <p:ext uri="{BB962C8B-B14F-4D97-AF65-F5344CB8AC3E}">
        <p14:creationId xmlns:p14="http://schemas.microsoft.com/office/powerpoint/2010/main" val="3062458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8087</TotalTime>
  <Pages>0</Pages>
  <Words>626</Words>
  <Characters>0</Characters>
  <Application>Microsoft Macintosh PowerPoint</Application>
  <PresentationFormat>Custom</PresentationFormat>
  <Lines>0</Lines>
  <Paragraphs>104</Paragraphs>
  <Slides>13</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Calibri</vt:lpstr>
      <vt:lpstr>Gill Sans</vt:lpstr>
      <vt:lpstr>HelveticaNeue</vt:lpstr>
      <vt:lpstr>Lucida Grande</vt:lpstr>
      <vt:lpstr>ＭＳ Ｐゴシック</vt:lpstr>
      <vt:lpstr>News706 BT</vt:lpstr>
      <vt:lpstr>PFDinTextCompPro-Bold</vt:lpstr>
      <vt:lpstr>ヒラギノ角ゴ ProN W3</vt:lpstr>
      <vt:lpstr>ヒラギノ角ゴ ProN W6</vt:lpstr>
      <vt:lpstr>Arial</vt:lpstr>
      <vt:lpstr>GA_Instructor_Template_Deck</vt:lpstr>
      <vt:lpstr>Agenda</vt:lpstr>
      <vt:lpstr> Data Science Course Overview</vt:lpstr>
      <vt:lpstr>0.  Meet Your Instructors I. Instructor Philosophy II.  Content Philosophy III.  How to Succeed IV.  Typical Class V.  Logistics VI.  Questions?</vt:lpstr>
      <vt:lpstr>SINAN OZDEMIR  Current FOUNDER of Legion Analytics  Former PROFESSOR, Johns Hopkins University</vt:lpstr>
      <vt:lpstr>Vanessa Ohta   Current Program Manager at GA  </vt:lpstr>
      <vt:lpstr>PowerPoint Presentation</vt:lpstr>
      <vt:lpstr>PowerPoint Presentation</vt:lpstr>
      <vt:lpstr>Cari Levay  Current Senior Technical Recruiter at LinkedIn  Former STUDENT, GA Data Science</vt:lpstr>
      <vt:lpstr>Peter Gao  Current Data Science at LinkedIn  Former STUDENT, GA Data Science</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Office User</cp:lastModifiedBy>
  <cp:revision>575</cp:revision>
  <dcterms:modified xsi:type="dcterms:W3CDTF">2016-08-11T00:46:16Z</dcterms:modified>
</cp:coreProperties>
</file>